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/>
      <a:tcStyle>
        <a:tcBdr/>
        <a:fill>
          <a:solidFill>
            <a:srgbClr val="E8EDF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84"/>
    <p:restoredTop sz="94632"/>
  </p:normalViewPr>
  <p:slideViewPr>
    <p:cSldViewPr snapToGrid="0" snapToObjects="1">
      <p:cViewPr varScale="1">
        <p:scale>
          <a:sx n="90" d="100"/>
          <a:sy n="90" d="100"/>
        </p:scale>
        <p:origin x="216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311708" y="744573"/>
            <a:ext cx="8520601" cy="2052603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2834125"/>
            <a:ext cx="8520603" cy="792602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311708" y="744573"/>
            <a:ext cx="8520601" cy="2052603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2834125"/>
            <a:ext cx="8520603" cy="792602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Google Shape;61;p15"/>
          <p:cNvSpPr txBox="1">
            <a:spLocks noGrp="1"/>
          </p:cNvSpPr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311698" y="2150848"/>
            <a:ext cx="8520603" cy="841802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1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81;p21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69" name="Title Text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1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Google Shape;84;p21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311698" y="2150848"/>
            <a:ext cx="8520603" cy="841802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18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>
            <a:spLocks noGrp="1"/>
          </p:cNvSpPr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8" y="1152475"/>
            <a:ext cx="8520603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8" y="4700820"/>
            <a:ext cx="336812" cy="318394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normAutofit/>
          </a:bodyPr>
          <a:lstStyle>
            <a:lvl1pPr algn="r">
              <a:defRPr sz="1000">
                <a:solidFill>
                  <a:srgbClr val="585858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6pPr>
      <a:lvl7pPr marL="3291113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7pPr>
      <a:lvl8pPr marL="37483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8pPr>
      <a:lvl9pPr marL="42055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85858"/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rgbClr val="585858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99;p25"/>
          <p:cNvSpPr txBox="1">
            <a:spLocks noGrp="1"/>
          </p:cNvSpPr>
          <p:nvPr>
            <p:ph type="title"/>
          </p:nvPr>
        </p:nvSpPr>
        <p:spPr>
          <a:xfrm>
            <a:off x="311707" y="230475"/>
            <a:ext cx="8520602" cy="2052598"/>
          </a:xfrm>
          <a:prstGeom prst="rect">
            <a:avLst/>
          </a:prstGeom>
        </p:spPr>
        <p:txBody>
          <a:bodyPr/>
          <a:lstStyle/>
          <a:p>
            <a:r>
              <a:t>CS 4476/6476 Project 2</a:t>
            </a:r>
          </a:p>
        </p:txBody>
      </p:sp>
      <p:sp>
        <p:nvSpPr>
          <p:cNvPr id="206" name="Google Shape;100;p25"/>
          <p:cNvSpPr txBox="1">
            <a:spLocks noGrp="1"/>
          </p:cNvSpPr>
          <p:nvPr>
            <p:ph type="body" sz="half" idx="1"/>
          </p:nvPr>
        </p:nvSpPr>
        <p:spPr>
          <a:xfrm>
            <a:off x="311699" y="2320025"/>
            <a:ext cx="8520602" cy="1797302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dirty="0"/>
              <a:t>[</a:t>
            </a:r>
            <a:r>
              <a:rPr lang="en-US" dirty="0" err="1"/>
              <a:t>Zixin</a:t>
            </a:r>
            <a:r>
              <a:rPr lang="en-US" dirty="0"/>
              <a:t> Yin</a:t>
            </a:r>
            <a:r>
              <a:rPr dirty="0"/>
              <a:t>]</a:t>
            </a:r>
          </a:p>
          <a:p>
            <a:pPr marL="0" indent="0">
              <a:lnSpc>
                <a:spcPct val="90000"/>
              </a:lnSpc>
            </a:pPr>
            <a:r>
              <a:rPr dirty="0"/>
              <a:t>[</a:t>
            </a:r>
            <a:r>
              <a:rPr lang="en-US" dirty="0"/>
              <a:t>zyin81@gatech.edu</a:t>
            </a:r>
            <a:r>
              <a:rPr dirty="0"/>
              <a:t>]</a:t>
            </a:r>
          </a:p>
          <a:p>
            <a:pPr marL="0" indent="0">
              <a:lnSpc>
                <a:spcPct val="90000"/>
              </a:lnSpc>
            </a:pPr>
            <a:r>
              <a:rPr dirty="0"/>
              <a:t>[</a:t>
            </a:r>
            <a:r>
              <a:rPr lang="en-US" dirty="0"/>
              <a:t>zyin81</a:t>
            </a:r>
            <a:r>
              <a:rPr dirty="0"/>
              <a:t>]</a:t>
            </a:r>
          </a:p>
          <a:p>
            <a:pPr marL="0" indent="0">
              <a:lnSpc>
                <a:spcPct val="90000"/>
              </a:lnSpc>
            </a:pPr>
            <a:r>
              <a:rPr dirty="0"/>
              <a:t>[</a:t>
            </a:r>
            <a:r>
              <a:rPr lang="en-US" dirty="0"/>
              <a:t>903718320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159;p3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3: Feature matching</a:t>
            </a:r>
          </a:p>
        </p:txBody>
      </p:sp>
      <p:sp>
        <p:nvSpPr>
          <p:cNvPr id="239" name="Google Shape;160;p34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[insert visualization of matches for Gaudi image pair from proj2.ipynb here]</a:t>
            </a:r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r>
              <a:rPr dirty="0"/>
              <a:t># matches: [</a:t>
            </a:r>
            <a:r>
              <a:rPr lang="en-US" dirty="0"/>
              <a:t>9</a:t>
            </a:r>
            <a:r>
              <a:rPr dirty="0"/>
              <a:t>]</a:t>
            </a:r>
          </a:p>
          <a:p>
            <a:pPr marL="0" indent="0">
              <a:buSzTx/>
              <a:buNone/>
            </a:pPr>
            <a:r>
              <a:rPr dirty="0"/>
              <a:t>Accuracy: [</a:t>
            </a:r>
            <a:r>
              <a:rPr lang="en-US" dirty="0"/>
              <a:t>0</a:t>
            </a:r>
            <a:r>
              <a:rPr dirty="0"/>
              <a:t>]</a:t>
            </a:r>
          </a:p>
        </p:txBody>
      </p:sp>
      <p:sp>
        <p:nvSpPr>
          <p:cNvPr id="240" name="Google Shape;161;p34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t>[Describe your implementation of feature matching here]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B582D4-B90B-BA4C-8D7C-9184A7D37A37}"/>
              </a:ext>
            </a:extLst>
          </p:cNvPr>
          <p:cNvSpPr txBox="1"/>
          <p:nvPr/>
        </p:nvSpPr>
        <p:spPr>
          <a:xfrm>
            <a:off x="4311602" y="1998901"/>
            <a:ext cx="4832398" cy="1938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Calculate the distance between feature1 and feature2 by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Normalizing the result of subtracting feature2 from feature1.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Then calculate the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nndr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value for each row in distance matrix</a:t>
            </a:r>
            <a:r>
              <a:rPr lang="en-US" dirty="0"/>
              <a:t>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If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nndr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is smaller than 0.79, we sort this row to find the smallest d</a:t>
            </a:r>
            <a:r>
              <a:rPr lang="en-US" dirty="0"/>
              <a:t>istance value in this row. Then divide the result using the m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aximum value to </a:t>
            </a:r>
            <a:r>
              <a:rPr lang="en-US" dirty="0"/>
              <a:t>get confidences. Also keep this row number in the first column of matches, and keep the index of the smallest value in this row in the second column of matches.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946BB44-4019-534D-B328-A2E4BAED5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98" y="1796192"/>
            <a:ext cx="3862147" cy="17254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166;p3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4: SIFT feature descriptor</a:t>
            </a:r>
          </a:p>
        </p:txBody>
      </p:sp>
      <p:sp>
        <p:nvSpPr>
          <p:cNvPr id="243" name="Google Shape;167;p35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[insert visualization of SIFT feature descriptor from proj2.ipynb here]</a:t>
            </a:r>
          </a:p>
        </p:txBody>
      </p:sp>
      <p:sp>
        <p:nvSpPr>
          <p:cNvPr id="244" name="Google Shape;168;p35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rPr dirty="0"/>
              <a:t>[insert visualization of matches (with green/red lines for correct/incorrect correspondences) for Notre Dame image pair from proj2.ipynb here]</a:t>
            </a:r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r>
              <a:rPr dirty="0"/>
              <a:t># matches (out of 100): [</a:t>
            </a:r>
            <a:r>
              <a:rPr lang="en-US" dirty="0"/>
              <a:t>183</a:t>
            </a:r>
            <a:r>
              <a:rPr dirty="0"/>
              <a:t>]</a:t>
            </a:r>
          </a:p>
          <a:p>
            <a:pPr marL="0" indent="0">
              <a:buSzTx/>
              <a:buNone/>
              <a:defRPr sz="1400"/>
            </a:pPr>
            <a:r>
              <a:rPr dirty="0"/>
              <a:t>Accuracy: [</a:t>
            </a:r>
            <a:r>
              <a:rPr lang="en-US" dirty="0"/>
              <a:t>0.928962</a:t>
            </a:r>
            <a:r>
              <a:rPr dirty="0"/>
              <a:t>]</a:t>
            </a:r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3CF8618B-FED9-FB47-8B25-4326462D1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0" y="1808480"/>
            <a:ext cx="2501900" cy="3213100"/>
          </a:xfrm>
          <a:prstGeom prst="rect">
            <a:avLst/>
          </a:prstGeom>
        </p:spPr>
      </p:pic>
      <p:pic>
        <p:nvPicPr>
          <p:cNvPr id="5" name="Picture 4" descr="A picture containing text, stationary, colorful&#10;&#10;Description automatically generated">
            <a:extLst>
              <a:ext uri="{FF2B5EF4-FFF2-40B4-BE49-F238E27FC236}">
                <a16:creationId xmlns:a16="http://schemas.microsoft.com/office/drawing/2014/main" id="{5A353092-6BDC-0F40-B9DC-5772E9883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250" y="2002026"/>
            <a:ext cx="2851150" cy="198899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173;p3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4: SIFT feature descriptor</a:t>
            </a:r>
          </a:p>
        </p:txBody>
      </p:sp>
      <p:sp>
        <p:nvSpPr>
          <p:cNvPr id="247" name="Google Shape;174;p36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[insert visualization of matches for Mt. Rushmore image pair from proj2.ipynb here]</a:t>
            </a:r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r>
              <a:rPr dirty="0"/>
              <a:t># matches: [</a:t>
            </a:r>
            <a:r>
              <a:rPr lang="en-US" dirty="0"/>
              <a:t>169</a:t>
            </a:r>
            <a:r>
              <a:rPr dirty="0"/>
              <a:t>]</a:t>
            </a:r>
          </a:p>
          <a:p>
            <a:pPr marL="0" indent="0">
              <a:buSzTx/>
              <a:buNone/>
            </a:pPr>
            <a:r>
              <a:rPr dirty="0"/>
              <a:t>Accuracy: [</a:t>
            </a:r>
            <a:r>
              <a:rPr lang="en-US" dirty="0"/>
              <a:t>0.934911</a:t>
            </a:r>
            <a:r>
              <a:rPr dirty="0"/>
              <a:t>]</a:t>
            </a:r>
          </a:p>
        </p:txBody>
      </p:sp>
      <p:sp>
        <p:nvSpPr>
          <p:cNvPr id="248" name="Google Shape;175;p36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rPr dirty="0"/>
              <a:t>[insert visualization of matches for </a:t>
            </a:r>
            <a:r>
              <a:rPr dirty="0" err="1"/>
              <a:t>Gaudiimage</a:t>
            </a:r>
            <a:r>
              <a:rPr dirty="0"/>
              <a:t> pair from proj2.ipynb here]</a:t>
            </a:r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r>
              <a:rPr dirty="0"/>
              <a:t># matches: [</a:t>
            </a:r>
            <a:r>
              <a:rPr lang="en-US" dirty="0"/>
              <a:t>3</a:t>
            </a:r>
            <a:r>
              <a:rPr dirty="0"/>
              <a:t>]</a:t>
            </a:r>
          </a:p>
          <a:p>
            <a:pPr marL="0" indent="0">
              <a:buSzTx/>
              <a:buNone/>
              <a:defRPr sz="1400"/>
            </a:pPr>
            <a:r>
              <a:rPr dirty="0"/>
              <a:t>Accuracy: [</a:t>
            </a:r>
            <a:r>
              <a:rPr lang="en-US" dirty="0"/>
              <a:t>0</a:t>
            </a:r>
            <a:r>
              <a:rPr dirty="0"/>
              <a:t>]</a:t>
            </a:r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01DEF56F-C7BD-4543-B6FB-E23C4AD93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05" y="1858662"/>
            <a:ext cx="3729183" cy="1663014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6CD4A556-3E6B-B54D-AF90-6FED0EC2A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672" y="1771478"/>
            <a:ext cx="4587023" cy="217839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180;p3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4: SIFT feature descriptor</a:t>
            </a:r>
          </a:p>
        </p:txBody>
      </p:sp>
      <p:sp>
        <p:nvSpPr>
          <p:cNvPr id="251" name="Google Shape;181;p37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[Describe your implementation of SIFT feature descriptors here]</a:t>
            </a:r>
          </a:p>
        </p:txBody>
      </p:sp>
      <p:sp>
        <p:nvSpPr>
          <p:cNvPr id="252" name="Google Shape;182;p37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rPr dirty="0"/>
              <a:t>[Why are SIFT features better descriptors than the normalized patches?]</a:t>
            </a:r>
            <a:endParaRPr lang="en-US" dirty="0"/>
          </a:p>
          <a:p>
            <a:endParaRPr lang="en-US" dirty="0"/>
          </a:p>
          <a:p>
            <a:r>
              <a:rPr lang="en-US" dirty="0"/>
              <a:t>Since there are less data about the actual pixel</a:t>
            </a:r>
          </a:p>
          <a:p>
            <a:r>
              <a:rPr lang="en-US" dirty="0"/>
              <a:t>Values in SIFT features than I normalized patches, SIFT descriptors are more insensitive </a:t>
            </a:r>
          </a:p>
          <a:p>
            <a:r>
              <a:rPr lang="en-US" dirty="0"/>
              <a:t>to small changes in the original image.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D7FD9B-AEC3-2548-8ED8-6BECACAE1489}"/>
              </a:ext>
            </a:extLst>
          </p:cNvPr>
          <p:cNvSpPr txBox="1"/>
          <p:nvPr/>
        </p:nvSpPr>
        <p:spPr>
          <a:xfrm>
            <a:off x="219818" y="2106622"/>
            <a:ext cx="4377802" cy="1508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Compute the gradient of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image_bw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along x and y </a:t>
            </a:r>
          </a:p>
          <a:p>
            <a:r>
              <a:rPr lang="en-US" dirty="0" err="1"/>
              <a:t>Axises</a:t>
            </a:r>
            <a:r>
              <a:rPr lang="en-US" dirty="0"/>
              <a:t> using </a:t>
            </a:r>
            <a:r>
              <a:rPr lang="en-US" dirty="0" err="1"/>
              <a:t>compute_image_gradients</a:t>
            </a:r>
            <a:r>
              <a:rPr lang="en-US" dirty="0"/>
              <a:t>() method.</a:t>
            </a:r>
          </a:p>
          <a:p>
            <a:r>
              <a:rPr lang="en-US" dirty="0"/>
              <a:t>Then calculate matches and orientation using</a:t>
            </a:r>
          </a:p>
          <a:p>
            <a:r>
              <a:rPr lang="en-US" dirty="0" err="1"/>
              <a:t>get_magnitudes_and_orientations</a:t>
            </a:r>
            <a:r>
              <a:rPr lang="en-US" dirty="0"/>
              <a:t>. For each interest</a:t>
            </a:r>
          </a:p>
          <a:p>
            <a:r>
              <a:rPr lang="en-US" dirty="0"/>
              <a:t>Point, we pass its coordinates, magnitudes, orientation,</a:t>
            </a:r>
          </a:p>
          <a:p>
            <a:r>
              <a:rPr lang="en-US" dirty="0"/>
              <a:t>And </a:t>
            </a:r>
            <a:r>
              <a:rPr lang="en-US" dirty="0" err="1"/>
              <a:t>feature_width</a:t>
            </a:r>
            <a:r>
              <a:rPr lang="en-US" dirty="0"/>
              <a:t> to </a:t>
            </a:r>
            <a:r>
              <a:rPr lang="en-US" dirty="0" err="1"/>
              <a:t>get_feature_vec</a:t>
            </a:r>
            <a:r>
              <a:rPr lang="en-US" dirty="0"/>
              <a:t>. Then append </a:t>
            </a:r>
          </a:p>
          <a:p>
            <a:r>
              <a:rPr lang="en-US" dirty="0"/>
              <a:t>And reshape the result matrix.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180;p3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4: SIFT feature descriptor</a:t>
            </a:r>
          </a:p>
        </p:txBody>
      </p:sp>
      <p:sp>
        <p:nvSpPr>
          <p:cNvPr id="255" name="Google Shape;181;p3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[Why does our SIFT implementation perform worse on the given Mt. Rushmore and Gaudi image pairs than the Notre Dame image pair.]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251BB8-36F0-3042-9FF9-D0858DA53578}"/>
              </a:ext>
            </a:extLst>
          </p:cNvPr>
          <p:cNvSpPr txBox="1"/>
          <p:nvPr/>
        </p:nvSpPr>
        <p:spPr>
          <a:xfrm>
            <a:off x="432486" y="2140863"/>
            <a:ext cx="7013138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Since Notre Dame has more distinctive points with large gradients, and the change from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Feature1 to feature2 is not as much compared to Gaudi image pairs.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 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180;p3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/>
          <a:p>
            <a:pPr defTabSz="877822">
              <a:defRPr sz="2300"/>
            </a:pPr>
            <a:r>
              <a:t>Part 5: SIFT Descriptor Exploration</a:t>
            </a:r>
          </a:p>
        </p:txBody>
      </p:sp>
      <p:sp>
        <p:nvSpPr>
          <p:cNvPr id="258" name="Google Shape;181;p37"/>
          <p:cNvSpPr txBox="1">
            <a:spLocks noGrp="1"/>
          </p:cNvSpPr>
          <p:nvPr>
            <p:ph type="body" idx="1"/>
          </p:nvPr>
        </p:nvSpPr>
        <p:spPr>
          <a:xfrm>
            <a:off x="311698" y="1152475"/>
            <a:ext cx="8393106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Describe the effects of changing window size around features. Did different values have better performance?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EEE5FB-C534-444C-8418-669145FDE112}"/>
              </a:ext>
            </a:extLst>
          </p:cNvPr>
          <p:cNvSpPr txBox="1"/>
          <p:nvPr/>
        </p:nvSpPr>
        <p:spPr>
          <a:xfrm>
            <a:off x="439196" y="1940012"/>
            <a:ext cx="7737696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Change of window size did not generate better performance. I changed window size to 32 and the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Number of ma</a:t>
            </a:r>
            <a:r>
              <a:rPr lang="en-US" dirty="0"/>
              <a:t>tches in Notre Dame image pairs is still 95.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181;p37"/>
          <p:cNvSpPr txBox="1"/>
          <p:nvPr/>
        </p:nvSpPr>
        <p:spPr>
          <a:xfrm>
            <a:off x="291046" y="1152475"/>
            <a:ext cx="8021056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>
            <a:lvl1pPr>
              <a:lnSpc>
                <a:spcPct val="115000"/>
              </a:lnSpc>
              <a:defRPr>
                <a:solidFill>
                  <a:srgbClr val="585858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Describe the effects of changing the number of local cells in a window around a feature? Did different values have better performance?</a:t>
            </a:r>
          </a:p>
        </p:txBody>
      </p:sp>
      <p:sp>
        <p:nvSpPr>
          <p:cNvPr id="261" name="Google Shape;180;p3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/>
          <a:p>
            <a:pPr defTabSz="877822">
              <a:defRPr sz="2300"/>
            </a:pPr>
            <a:r>
              <a:t>Part 5: SIFT Descriptor Exploration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B9DB1-C368-B548-89CD-EC509F5FF6E8}"/>
              </a:ext>
            </a:extLst>
          </p:cNvPr>
          <p:cNvSpPr txBox="1"/>
          <p:nvPr/>
        </p:nvSpPr>
        <p:spPr>
          <a:xfrm>
            <a:off x="639032" y="2028053"/>
            <a:ext cx="7865936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As I changed the number of local cells from 4 to 8, the number of matches stayed the same, 95/100.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180;p3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/>
          <a:p>
            <a:pPr defTabSz="877822">
              <a:defRPr sz="2300"/>
            </a:pPr>
            <a:r>
              <a:t>Part 5: SIFT Descriptor Exploration</a:t>
            </a:r>
          </a:p>
        </p:txBody>
      </p:sp>
      <p:sp>
        <p:nvSpPr>
          <p:cNvPr id="264" name="Google Shape;181;p37"/>
          <p:cNvSpPr txBox="1">
            <a:spLocks noGrp="1"/>
          </p:cNvSpPr>
          <p:nvPr>
            <p:ph type="body" idx="1"/>
          </p:nvPr>
        </p:nvSpPr>
        <p:spPr>
          <a:xfrm>
            <a:off x="311698" y="1152475"/>
            <a:ext cx="8358497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Describe the effects of changing number of orientations (bins) per histogram. Did different values have better performance?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8CD375-B68B-2941-B065-DD870C3096E5}"/>
              </a:ext>
            </a:extLst>
          </p:cNvPr>
          <p:cNvSpPr txBox="1"/>
          <p:nvPr/>
        </p:nvSpPr>
        <p:spPr>
          <a:xfrm>
            <a:off x="89276" y="2140863"/>
            <a:ext cx="9178795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I decreased the number of bins to 4, and I still got 95/100 matches with 0.74 accuracy. It was the same performance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As before.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Part 5: SIFT Descriptor Exploration</a:t>
            </a:r>
          </a:p>
        </p:txBody>
      </p:sp>
      <p:sp>
        <p:nvSpPr>
          <p:cNvPr id="267" name="Text Placeholder 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7605756" cy="3416400"/>
          </a:xfrm>
          <a:prstGeom prst="rect">
            <a:avLst/>
          </a:prstGeom>
        </p:spPr>
        <p:txBody>
          <a:bodyPr/>
          <a:lstStyle>
            <a:lvl1pPr marL="0" indent="139700">
              <a:buSzTx/>
              <a:buNone/>
            </a:lvl1pPr>
          </a:lstStyle>
          <a:p>
            <a:r>
              <a:t>[insert visualization of matches for your image pair from proj2.ipynb here]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23D35D7-0594-C341-A181-73B89C876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377" y="1600200"/>
            <a:ext cx="4353957" cy="3416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187;p38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5: SIFT Descriptor Exploration</a:t>
            </a:r>
          </a:p>
        </p:txBody>
      </p:sp>
      <p:sp>
        <p:nvSpPr>
          <p:cNvPr id="270" name="Text Placeholder 2"/>
          <p:cNvSpPr txBox="1"/>
          <p:nvPr/>
        </p:nvSpPr>
        <p:spPr>
          <a:xfrm>
            <a:off x="123884" y="1152475"/>
            <a:ext cx="889623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>
            <a:normAutofit/>
          </a:bodyPr>
          <a:lstStyle>
            <a:lvl1pPr indent="139700">
              <a:lnSpc>
                <a:spcPct val="115000"/>
              </a:lnSpc>
              <a:defRPr>
                <a:solidFill>
                  <a:srgbClr val="585858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[Discuss why you think your SIFT pipeline worked well or poorly for the given building. Are there any characteristics that make it difficult to correctly match features]?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FBC40-ECE5-8C46-A704-29E907DA1F03}"/>
              </a:ext>
            </a:extLst>
          </p:cNvPr>
          <p:cNvSpPr txBox="1"/>
          <p:nvPr/>
        </p:nvSpPr>
        <p:spPr>
          <a:xfrm>
            <a:off x="311699" y="2140863"/>
            <a:ext cx="8931932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I think the performance was is not so good given that when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nndr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threshold is 0.9, and there are only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27 matches. I think the reason is that my images are taken from different viewpoints and scaled differently. Some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Parts of image1 </a:t>
            </a:r>
            <a:r>
              <a:rPr lang="en-US" dirty="0"/>
              <a:t>are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not </a:t>
            </a:r>
            <a:r>
              <a:rPr lang="en-US" dirty="0"/>
              <a:t>shown in image2.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105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09" name="Google Shape;106;p26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[insert visualization of \sqrt(I</a:t>
            </a:r>
            <a:r>
              <a:rPr baseline="-25000" dirty="0"/>
              <a:t>x</a:t>
            </a:r>
            <a:r>
              <a:rPr baseline="30000" dirty="0"/>
              <a:t>2</a:t>
            </a:r>
            <a:r>
              <a:rPr dirty="0"/>
              <a:t> + I</a:t>
            </a:r>
            <a:r>
              <a:rPr baseline="-25000" dirty="0"/>
              <a:t>y</a:t>
            </a:r>
            <a:r>
              <a:rPr baseline="30000" dirty="0"/>
              <a:t>2</a:t>
            </a:r>
            <a:r>
              <a:rPr dirty="0"/>
              <a:t>) for Notre Dame image pair from proj2.ipynb here]</a:t>
            </a:r>
          </a:p>
        </p:txBody>
      </p:sp>
      <p:sp>
        <p:nvSpPr>
          <p:cNvPr id="210" name="Google Shape;107;p26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rPr dirty="0"/>
              <a:t>[Which areas have highest magnitude? Why?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06900A12-A017-3940-827F-3D90B75C7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7045"/>
            <a:ext cx="4662435" cy="25514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525F12-97F0-2B43-940F-60B3AE1DCBBF}"/>
              </a:ext>
            </a:extLst>
          </p:cNvPr>
          <p:cNvSpPr txBox="1"/>
          <p:nvPr/>
        </p:nvSpPr>
        <p:spPr>
          <a:xfrm>
            <a:off x="4623300" y="1796853"/>
            <a:ext cx="4584588" cy="8617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The areas where frequency changes quickly, for example,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The circular wheel-like structure at the center. Because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at those places, frequency the partial derivatives can be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Large along both the x and y axis.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187;p38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Conclusion</a:t>
            </a:r>
          </a:p>
        </p:txBody>
      </p:sp>
      <p:sp>
        <p:nvSpPr>
          <p:cNvPr id="273" name="Google Shape;188;p38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r>
              <a:t>[Why aren't our version of SIFT features rotation- or scale-invariant? What would you have to do to make them so?]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EEA497-E337-3843-8EFD-82745DE69882}"/>
              </a:ext>
            </a:extLst>
          </p:cNvPr>
          <p:cNvSpPr txBox="1"/>
          <p:nvPr/>
        </p:nvSpPr>
        <p:spPr>
          <a:xfrm>
            <a:off x="444844" y="2140863"/>
            <a:ext cx="7511672" cy="8617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Because if there is rotation, the same angle of gradient from bin will actually represent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Different directions of the buildings. So the algorithm still considers the images using the same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Standard of angles. </a:t>
            </a:r>
            <a:endParaRPr lang="en-US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I can perhaps correct the rotation first and then use current SIFT features.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112;p2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13" name="Google Shape;113;p2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[insert visualization of I</a:t>
            </a:r>
            <a:r>
              <a:rPr baseline="-25000"/>
              <a:t>x</a:t>
            </a:r>
            <a:r>
              <a:t>, I</a:t>
            </a:r>
            <a:r>
              <a:rPr baseline="-25000"/>
              <a:t>y</a:t>
            </a:r>
            <a:r>
              <a:t>, s</a:t>
            </a:r>
            <a:r>
              <a:rPr baseline="-25000"/>
              <a:t>x</a:t>
            </a:r>
            <a:r>
              <a:rPr baseline="30000"/>
              <a:t>2</a:t>
            </a:r>
            <a:r>
              <a:t>, s</a:t>
            </a:r>
            <a:r>
              <a:rPr baseline="-25000"/>
              <a:t>y</a:t>
            </a:r>
            <a:r>
              <a:rPr baseline="30000"/>
              <a:t>2</a:t>
            </a:r>
            <a:r>
              <a:t>, s</a:t>
            </a:r>
            <a:r>
              <a:rPr baseline="-25000"/>
              <a:t>x</a:t>
            </a:r>
            <a:r>
              <a:t>s</a:t>
            </a:r>
            <a:r>
              <a:rPr baseline="-25000"/>
              <a:t>y</a:t>
            </a:r>
            <a:r>
              <a:t> for Notre Dame image pair from proj2.ipynb here]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11D0375B-4288-F14F-B604-81FB1561E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75" y="1727100"/>
            <a:ext cx="4466565" cy="338885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118;p28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16" name="Google Shape;119;p28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[insert visualization of corner response map of Notre Dame image from proj2.ipynb here]</a:t>
            </a:r>
          </a:p>
        </p:txBody>
      </p:sp>
      <p:sp>
        <p:nvSpPr>
          <p:cNvPr id="217" name="Google Shape;120;p28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t>[Are gradient features invariant to both additive shifts (brightness) and multiplicative gain (contrast)? Why or why not? See Szeliski Figure 3.2]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0C758F-9D5D-D544-B9B6-C9DC3EA5C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" y="2058076"/>
            <a:ext cx="3994198" cy="22688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6868B2-F320-D744-8FA7-FC258224CE0D}"/>
              </a:ext>
            </a:extLst>
          </p:cNvPr>
          <p:cNvSpPr txBox="1"/>
          <p:nvPr/>
        </p:nvSpPr>
        <p:spPr>
          <a:xfrm>
            <a:off x="4723275" y="2356306"/>
            <a:ext cx="4517262" cy="1292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Gradient features will not change if a constant is added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To each pixel since it is calculated based on the changes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Between each pixel.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Gradient features is invariant to contrast as well because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The multiplicative changes will be cancelled out by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/>
              <a:t>Vector </a:t>
            </a:r>
            <a:r>
              <a:rPr lang="en-US" dirty="0"/>
              <a:t>normalization.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125;p29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20" name="Google Shape;126;p29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r>
              <a:t>[insert visualization of Notre Dame interest points from proj2.ipynb here]</a:t>
            </a:r>
          </a:p>
        </p:txBody>
      </p:sp>
      <p:sp>
        <p:nvSpPr>
          <p:cNvPr id="221" name="Google Shape;127;p29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rPr dirty="0"/>
              <a:t>[insert visualization of Mt. Rushmore interest points from proj2.ipynb here]</a:t>
            </a:r>
          </a:p>
        </p:txBody>
      </p:sp>
      <p:pic>
        <p:nvPicPr>
          <p:cNvPr id="3" name="Picture 2" descr="A collage of a church&#10;&#10;Description automatically generated with low confidence">
            <a:extLst>
              <a:ext uri="{FF2B5EF4-FFF2-40B4-BE49-F238E27FC236}">
                <a16:creationId xmlns:a16="http://schemas.microsoft.com/office/drawing/2014/main" id="{CBD9B887-6377-144D-8669-71BDDEC41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2235199"/>
            <a:ext cx="3770083" cy="2200877"/>
          </a:xfrm>
          <a:prstGeom prst="rect">
            <a:avLst/>
          </a:prstGeom>
        </p:spPr>
      </p:pic>
      <p:pic>
        <p:nvPicPr>
          <p:cNvPr id="4" name="Picture 3" descr="A screenshot of a map&#10;&#10;Description automatically generated with low confidence">
            <a:extLst>
              <a:ext uri="{FF2B5EF4-FFF2-40B4-BE49-F238E27FC236}">
                <a16:creationId xmlns:a16="http://schemas.microsoft.com/office/drawing/2014/main" id="{00E36E2A-7589-AF45-A518-E240FEB7A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750" y="2129961"/>
            <a:ext cx="4780077" cy="18610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132;p30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24" name="Google Shape;133;p30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[insert visualization of Gaudi interest points from proj2.ipynb here]</a:t>
            </a:r>
          </a:p>
        </p:txBody>
      </p:sp>
      <p:sp>
        <p:nvSpPr>
          <p:cNvPr id="225" name="Google Shape;134;p30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t>[What are the advantages and disadvantages of using maxpooling for non-maximum suppression (NMS)?]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674F37-0836-814D-93C5-9267B1AC55B7}"/>
              </a:ext>
            </a:extLst>
          </p:cNvPr>
          <p:cNvSpPr txBox="1"/>
          <p:nvPr/>
        </p:nvSpPr>
        <p:spPr>
          <a:xfrm>
            <a:off x="4832397" y="2100649"/>
            <a:ext cx="3999903" cy="2369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Advantages: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maxpooling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finds the pixel with the highest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gradient to “represent”</a:t>
            </a:r>
            <a:r>
              <a:rPr lang="en-US" dirty="0"/>
              <a:t> the original image with those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Characteristic pixel. This reduces computational cost.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Disadvantages: </a:t>
            </a:r>
            <a:r>
              <a:rPr lang="en-US" dirty="0"/>
              <a:t>it ignores minimum values, so ”representation”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Of image loses some character</a:t>
            </a:r>
            <a:r>
              <a:rPr lang="en-US" dirty="0"/>
              <a:t>s of the original image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</a:t>
            </a:r>
          </a:p>
        </p:txBody>
      </p:sp>
      <p:pic>
        <p:nvPicPr>
          <p:cNvPr id="4" name="Picture 3" descr="A collage of a building&#10;&#10;Description automatically generated with low confidence">
            <a:extLst>
              <a:ext uri="{FF2B5EF4-FFF2-40B4-BE49-F238E27FC236}">
                <a16:creationId xmlns:a16="http://schemas.microsoft.com/office/drawing/2014/main" id="{24CD044D-2A42-7A44-9B57-EC5FB32D5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36" y="1978099"/>
            <a:ext cx="4584825" cy="165478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139;p3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1: Harris corner detector</a:t>
            </a:r>
          </a:p>
        </p:txBody>
      </p:sp>
      <p:sp>
        <p:nvSpPr>
          <p:cNvPr id="228" name="Google Shape;140;p3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rPr dirty="0"/>
              <a:t>[What is your intuition behind what makes the Harris corner detector effective?]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33465E-04F1-7A4A-B151-5D79963E8C99}"/>
              </a:ext>
            </a:extLst>
          </p:cNvPr>
          <p:cNvSpPr txBox="1"/>
          <p:nvPr/>
        </p:nvSpPr>
        <p:spPr>
          <a:xfrm>
            <a:off x="481914" y="1964724"/>
            <a:ext cx="7059625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The intuition is to slide a small window over the image </a:t>
            </a:r>
            <a:r>
              <a:rPr lang="en-US" dirty="0"/>
              <a:t>which causes gradient changes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In dif</a:t>
            </a:r>
            <a:r>
              <a:rPr lang="en-US" dirty="0"/>
              <a:t>ferent directions. It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finds the areas that are the most eye-catching and ignores some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non-distinctive pixels.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145;p3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2: Normalized patch feature descriptor</a:t>
            </a:r>
          </a:p>
        </p:txBody>
      </p:sp>
      <p:sp>
        <p:nvSpPr>
          <p:cNvPr id="231" name="Google Shape;146;p32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[insert visualization of normalized patch descriptor from proj2.ipynb here]</a:t>
            </a:r>
          </a:p>
        </p:txBody>
      </p:sp>
      <p:sp>
        <p:nvSpPr>
          <p:cNvPr id="232" name="Google Shape;147;p3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buSzTx/>
              <a:buNone/>
              <a:defRPr sz="1400"/>
            </a:lvl1pPr>
          </a:lstStyle>
          <a:p>
            <a:r>
              <a:rPr dirty="0"/>
              <a:t>[Why aren't normalized patches a very good descriptor?]</a:t>
            </a:r>
            <a:endParaRPr lang="en-US" dirty="0"/>
          </a:p>
          <a:p>
            <a:endParaRPr lang="en-US" dirty="0"/>
          </a:p>
          <a:p>
            <a:r>
              <a:rPr lang="en-US" dirty="0"/>
              <a:t>Very sensitive to small changes in rotation, scale, view-point, and illumination;</a:t>
            </a:r>
          </a:p>
          <a:p>
            <a:r>
              <a:rPr lang="en-US" dirty="0"/>
              <a:t>Computationally very expensive.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42F00F7F-7FD4-F54E-9475-25152DFB7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99" y="1946910"/>
            <a:ext cx="2971800" cy="2895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152;p33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>
            <a:lvl1pPr defTabSz="877822">
              <a:defRPr sz="2300"/>
            </a:lvl1pPr>
          </a:lstStyle>
          <a:p>
            <a:r>
              <a:t>Part 3: Feature matching</a:t>
            </a:r>
          </a:p>
        </p:txBody>
      </p:sp>
      <p:sp>
        <p:nvSpPr>
          <p:cNvPr id="235" name="Google Shape;153;p33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[insert visualization of matches (with green/red lines for correct/incorrect correspondences) for Notre Dame image pair from proj2.ipynb here]</a:t>
            </a:r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>
              <a:buSzTx/>
              <a:buNone/>
            </a:pPr>
            <a:r>
              <a:rPr lang="en-US" dirty="0"/>
              <a:t>#</a:t>
            </a:r>
            <a:r>
              <a:rPr dirty="0"/>
              <a:t> matches (o</a:t>
            </a:r>
            <a:r>
              <a:rPr lang="en-US" dirty="0"/>
              <a:t>ut</a:t>
            </a:r>
            <a:r>
              <a:rPr dirty="0"/>
              <a:t> of 100): [</a:t>
            </a:r>
            <a:r>
              <a:rPr lang="en-US" dirty="0"/>
              <a:t>95</a:t>
            </a:r>
            <a:r>
              <a:rPr dirty="0"/>
              <a:t>]</a:t>
            </a:r>
          </a:p>
          <a:p>
            <a:pPr marL="0" indent="0">
              <a:buSzTx/>
              <a:buNone/>
            </a:pPr>
            <a:r>
              <a:rPr dirty="0"/>
              <a:t>Accuracy: [</a:t>
            </a:r>
            <a:r>
              <a:rPr lang="en-US" dirty="0"/>
              <a:t>0.74</a:t>
            </a:r>
            <a:r>
              <a:rPr dirty="0"/>
              <a:t>]</a:t>
            </a:r>
          </a:p>
        </p:txBody>
      </p:sp>
      <p:sp>
        <p:nvSpPr>
          <p:cNvPr id="236" name="Google Shape;154;p3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indent="0">
              <a:buSzTx/>
              <a:buNone/>
              <a:defRPr sz="1400"/>
            </a:pPr>
            <a:r>
              <a:rPr dirty="0"/>
              <a:t>[insert visualization of matches for Mt. Rushmore image pair from proj2.ipynb here]</a:t>
            </a:r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endParaRPr dirty="0"/>
          </a:p>
          <a:p>
            <a:pPr marL="0" indent="0">
              <a:buSzTx/>
              <a:buNone/>
              <a:defRPr sz="1400"/>
            </a:pPr>
            <a:r>
              <a:rPr dirty="0"/>
              <a:t># matches: [</a:t>
            </a:r>
            <a:r>
              <a:rPr lang="en-US" dirty="0"/>
              <a:t>101</a:t>
            </a:r>
            <a:r>
              <a:rPr dirty="0"/>
              <a:t>]</a:t>
            </a:r>
          </a:p>
          <a:p>
            <a:pPr marL="0" indent="0">
              <a:buSzTx/>
              <a:buNone/>
              <a:defRPr sz="1400"/>
            </a:pPr>
            <a:r>
              <a:rPr dirty="0"/>
              <a:t>Accuracy: [</a:t>
            </a:r>
            <a:r>
              <a:rPr lang="en-US" dirty="0"/>
              <a:t>0.792079</a:t>
            </a:r>
            <a:r>
              <a:rPr dirty="0"/>
              <a:t>]</a:t>
            </a: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D4073C5-BC11-014F-9B02-E05C11C51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1957411"/>
            <a:ext cx="2814320" cy="1942174"/>
          </a:xfrm>
          <a:prstGeom prst="rect">
            <a:avLst/>
          </a:prstGeom>
        </p:spPr>
      </p:pic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2D44948-6DA5-3D45-BC2B-A4FFDE07E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302" y="1957411"/>
            <a:ext cx="3846404" cy="162851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1300</Words>
  <Application>Microsoft Macintosh PowerPoint</Application>
  <PresentationFormat>On-screen Show (16:9)</PresentationFormat>
  <Paragraphs>167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Helvetica</vt:lpstr>
      <vt:lpstr>Simple Light</vt:lpstr>
      <vt:lpstr>CS 4476/6476 Project 2</vt:lpstr>
      <vt:lpstr>Part 1: Harris corner detector</vt:lpstr>
      <vt:lpstr>Part 1: Harris corner detector</vt:lpstr>
      <vt:lpstr>Part 1: Harris corner detector</vt:lpstr>
      <vt:lpstr>Part 1: Harris corner detector</vt:lpstr>
      <vt:lpstr>Part 1: Harris corner detector</vt:lpstr>
      <vt:lpstr>Part 1: Harris corner detector</vt:lpstr>
      <vt:lpstr>Part 2: Normalized patch feature descriptor</vt:lpstr>
      <vt:lpstr>Part 3: Feature matching</vt:lpstr>
      <vt:lpstr>Part 3: Feature matching</vt:lpstr>
      <vt:lpstr>Part 4: SIFT feature descriptor</vt:lpstr>
      <vt:lpstr>Part 4: SIFT feature descriptor</vt:lpstr>
      <vt:lpstr>Part 4: SIFT feature descriptor</vt:lpstr>
      <vt:lpstr>Part 4: SIFT feature descriptor</vt:lpstr>
      <vt:lpstr>Part 5: SIFT Descriptor Exploration</vt:lpstr>
      <vt:lpstr>Part 5: SIFT Descriptor Exploration</vt:lpstr>
      <vt:lpstr>Part 5: SIFT Descriptor Exploration</vt:lpstr>
      <vt:lpstr>Part 5: SIFT Descriptor Exploration</vt:lpstr>
      <vt:lpstr>Part 5: SIFT Descriptor Exploration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4476/6476 Project 2</dc:title>
  <cp:lastModifiedBy>Yin, Zixin</cp:lastModifiedBy>
  <cp:revision>8</cp:revision>
  <dcterms:modified xsi:type="dcterms:W3CDTF">2022-02-22T17:22:03Z</dcterms:modified>
</cp:coreProperties>
</file>